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7" r:id="rId5"/>
    <p:sldId id="260" r:id="rId6"/>
    <p:sldId id="266" r:id="rId7"/>
    <p:sldId id="263" r:id="rId8"/>
    <p:sldId id="276" r:id="rId9"/>
    <p:sldId id="277" r:id="rId10"/>
    <p:sldId id="278" r:id="rId11"/>
    <p:sldId id="261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ordink, Bas" initials="RB" lastIdx="1" clrIdx="0">
    <p:extLst>
      <p:ext uri="{19B8F6BF-5375-455C-9EA6-DF929625EA0E}">
        <p15:presenceInfo xmlns:p15="http://schemas.microsoft.com/office/powerpoint/2012/main" userId="S::broordink@volkerwessels.com::e6b80f22-b7ea-4a1b-9826-4cad853679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FE316-4E81-4C89-A560-4C79A74D6D11}" v="6" dt="2021-11-29T08:59:02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C9284CA-EE09-4B3F-9B00-2DDCC75282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06FA12D-EBC8-405D-A962-9ADF910729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317C7-521E-4CAE-AC4F-38E8DAB6A462}" type="datetimeFigureOut">
              <a:rPr lang="nl-NL" smtClean="0"/>
              <a:t>2-3-2022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D59D3B-EF79-4626-9877-36215975A2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D50ACBB-A86D-4D70-BC3C-4659F1B339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DE843-64F8-4497-BDD2-590291499EA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308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5C2C8-B723-4546-AA45-0F060A885A57}" type="datetimeFigureOut">
              <a:rPr lang="nl-NL" smtClean="0"/>
              <a:t>2-3-2022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0059-9356-5542-B7AC-C623CB1A6C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29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https://youtu.be/q0byxnqaw9g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906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730059-9356-5542-B7AC-C623CB1A6CD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28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FDBD2BC-DA55-2D4E-8862-5C21587C47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4B125FC-2D3E-0244-AD16-4F1AB1E934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67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854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53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59A9C6E-C737-0445-A5DF-459FC1CF0C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294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D2AD3EC-E0F6-7645-929A-86B49ED34B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24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41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r>
              <a:rPr lang="nl-NL"/>
              <a:t>Laden en lossen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39DEE86-40DF-C74A-9A04-B6055F7B3F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16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8617EB2F-571B-2A4E-9F7B-E04F0A86F7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92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074628F-69FD-CA41-8C79-B23139C5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680"/>
            <a:ext cx="10515600" cy="949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D8E5CA-E8EA-5C4A-8BE1-E97760729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F96F3169-F004-1E41-859E-C1F213D21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66234"/>
            <a:ext cx="418592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/>
              <a:t>Laden en lossen</a:t>
            </a: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CAF06113-FFA7-1846-9695-2AC84ECF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2900" y="6066234"/>
            <a:ext cx="49530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E4AD8C-2841-0441-ABCE-FDDBA89E857F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D734FFE-290E-224F-ACC3-02E50E93109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3937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CF49184-0590-824E-BF9A-DE0914F033C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464300"/>
            <a:ext cx="12192000" cy="393700"/>
          </a:xfrm>
          <a:prstGeom prst="rect">
            <a:avLst/>
          </a:prstGeom>
        </p:spPr>
      </p:pic>
      <p:pic>
        <p:nvPicPr>
          <p:cNvPr id="18" name="Afbeelding 17" descr="Afbeelding met geel, mensen, tekening, man&#10;&#10;Automatisch gegenereerde beschrijving">
            <a:extLst>
              <a:ext uri="{FF2B5EF4-FFF2-40B4-BE49-F238E27FC236}">
                <a16:creationId xmlns:a16="http://schemas.microsoft.com/office/drawing/2014/main" id="{62D31040-170C-634D-A801-DB5693374B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007114" y="0"/>
            <a:ext cx="841986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8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49" r:id="rId3"/>
    <p:sldLayoutId id="2147483657" r:id="rId4"/>
    <p:sldLayoutId id="2147483653" r:id="rId5"/>
    <p:sldLayoutId id="2147483658" r:id="rId6"/>
    <p:sldLayoutId id="2147483650" r:id="rId7"/>
    <p:sldLayoutId id="2147483659" r:id="rId8"/>
    <p:sldLayoutId id="2147483654" r:id="rId9"/>
    <p:sldLayoutId id="214748366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q0byxnqaw9g?feature=oembed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veiligheid@volkerwessels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A767E-3DB7-7B46-855B-3C179A0A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7036" y="2415902"/>
            <a:ext cx="8321040" cy="1289739"/>
          </a:xfrm>
        </p:spPr>
        <p:txBody>
          <a:bodyPr>
            <a:normAutofit fontScale="90000"/>
          </a:bodyPr>
          <a:lstStyle/>
          <a:p>
            <a:r>
              <a:rPr lang="nl-NL" dirty="0"/>
              <a:t>Toolbox</a:t>
            </a:r>
            <a:br>
              <a:rPr lang="nl-NL" dirty="0"/>
            </a:br>
            <a:r>
              <a:rPr lang="nl-NL" dirty="0"/>
              <a:t>Laden en Lossen</a:t>
            </a:r>
            <a:br>
              <a:rPr lang="nl-NL" dirty="0"/>
            </a:br>
            <a:endParaRPr lang="nl-NL" sz="2800" b="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EF3F3FF-6898-894B-BBBE-EC7B2543F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967" y="1199520"/>
            <a:ext cx="1514683" cy="402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Aanleiding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1800" dirty="0">
                <a:latin typeface="Calibri"/>
                <a:cs typeface="Calibri"/>
              </a:rPr>
              <a:t>Eén van de grootste risico's op bouwplaatsen is laden en lossen. Ook het omvallen of bezwijken van opgeslagen </a:t>
            </a:r>
            <a:r>
              <a:rPr lang="nl-NL" sz="1800" dirty="0">
                <a:latin typeface="Calibri"/>
                <a:ea typeface="+mn-lt"/>
                <a:cs typeface="+mn-lt"/>
              </a:rPr>
              <a:t>materialen en/of materieel</a:t>
            </a:r>
            <a:r>
              <a:rPr lang="nl-NL" sz="1800" dirty="0">
                <a:latin typeface="Calibri"/>
                <a:cs typeface="Calibri"/>
              </a:rPr>
              <a:t> is een groot gevaar, als deze niet zijn geborgd. </a:t>
            </a:r>
          </a:p>
          <a:p>
            <a:pPr marL="0" indent="0">
              <a:buNone/>
            </a:pPr>
            <a:r>
              <a:rPr lang="nl-NL" sz="1800" dirty="0">
                <a:latin typeface="Calibri"/>
                <a:cs typeface="Calibri"/>
              </a:rPr>
              <a:t>Helaas heeft dit bij </a:t>
            </a:r>
            <a:r>
              <a:rPr lang="nl-NL" sz="1800" dirty="0" err="1">
                <a:latin typeface="Calibri"/>
                <a:cs typeface="Calibri"/>
              </a:rPr>
              <a:t>VolkerWessels</a:t>
            </a:r>
            <a:r>
              <a:rPr lang="nl-NL" sz="1800" dirty="0">
                <a:latin typeface="Calibri"/>
                <a:cs typeface="Calibri"/>
              </a:rPr>
              <a:t> recentelijk tot zware ongevallen en tot het overlijden van een collega geleid. </a:t>
            </a:r>
            <a:endParaRPr lang="nl-NL" sz="1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nl-NL" sz="1800" dirty="0">
                <a:latin typeface="Calibri"/>
                <a:cs typeface="Calibri"/>
              </a:rPr>
              <a:t>In deze </a:t>
            </a:r>
            <a:r>
              <a:rPr lang="nl-NL" sz="1800" dirty="0" err="1">
                <a:latin typeface="Calibri"/>
                <a:cs typeface="Calibri"/>
              </a:rPr>
              <a:t>toolbox</a:t>
            </a:r>
            <a:r>
              <a:rPr lang="nl-NL" sz="1800" dirty="0">
                <a:latin typeface="Calibri"/>
                <a:cs typeface="Calibri"/>
              </a:rPr>
              <a:t>, met daaraan gekoppeld een WAVE-animatie, willen we jou kennis laten nemen van aandachtspunten in het voortraject en op de werkplek.   </a:t>
            </a:r>
            <a:endParaRPr lang="nl-NL" sz="1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nl-NL" sz="18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nl-NL" sz="11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br>
              <a:rPr lang="nl-NL" sz="1800" dirty="0">
                <a:latin typeface="Calibri"/>
                <a:cs typeface="Calibri"/>
              </a:rPr>
            </a:br>
            <a:br>
              <a:rPr lang="nl-NL" sz="1800" dirty="0">
                <a:latin typeface="Calibri"/>
                <a:cs typeface="Calibri"/>
              </a:rPr>
            </a:br>
            <a:endParaRPr lang="nl-NL" sz="1800" dirty="0">
              <a:latin typeface="Calibri"/>
              <a:cs typeface="Calibri"/>
            </a:endParaRP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26FB9D-B883-6741-8B26-1B8549314B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4B5DED-CBC7-9242-98B4-62FC477186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47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Onderwerpen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latin typeface="Calibri"/>
                <a:cs typeface="Calibri"/>
              </a:rPr>
              <a:t>De WAVE-animatie ‘Laden en Lossen’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8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latin typeface="Calibri" panose="020F0502020204030204" pitchFamily="34" charset="0"/>
              </a:rPr>
              <a:t>Aandachtspunten voortraject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18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latin typeface="Calibri" panose="020F0502020204030204" pitchFamily="34" charset="0"/>
              </a:rPr>
              <a:t>LMRA werkvloer</a:t>
            </a:r>
          </a:p>
          <a:p>
            <a:pPr marL="0" indent="0">
              <a:buNone/>
            </a:pPr>
            <a:endParaRPr lang="nl-NL" sz="18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nl-NL" sz="1800" dirty="0">
                <a:latin typeface="Calibri" panose="020F0502020204030204" pitchFamily="34" charset="0"/>
              </a:rPr>
              <a:t>Samen in gesprek</a:t>
            </a:r>
            <a:br>
              <a:rPr lang="nl-NL" sz="1800" dirty="0">
                <a:latin typeface="Calibri" panose="020F0502020204030204" pitchFamily="34" charset="0"/>
              </a:rPr>
            </a:br>
            <a:endParaRPr lang="nl-NL" sz="1800" dirty="0">
              <a:latin typeface="Calibri" panose="020F0502020204030204" pitchFamily="34" charset="0"/>
            </a:endParaRP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26FB9D-B883-6741-8B26-1B8549314B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C4B5DED-CBC7-9242-98B4-62FC477186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5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E8B34FD-5255-4A4E-AC75-C102EF8F0D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r>
              <a:rPr lang="nl-NL"/>
              <a:t>Animatie laden en lossen</a:t>
            </a:r>
          </a:p>
        </p:txBody>
      </p:sp>
      <p:pic>
        <p:nvPicPr>
          <p:cNvPr id="2" name="Onlinemedia 1" title="VolkerWessels Toolbox Laden &amp; Lossen">
            <a:hlinkClick r:id="" action="ppaction://media"/>
            <a:extLst>
              <a:ext uri="{FF2B5EF4-FFF2-40B4-BE49-F238E27FC236}">
                <a16:creationId xmlns:a16="http://schemas.microsoft.com/office/drawing/2014/main" id="{B945541E-5082-494E-8F3F-026602E6112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362816" y="1319751"/>
            <a:ext cx="7466367" cy="421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44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37B29-2284-49C7-B6FD-0D13E07E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/>
              <a:t>Aandachtspunten voortraject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2B7F20-70D7-4C99-950D-8D2D542E1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69320" cy="4064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Maak voor het laden en lossen van risicovolle objecten altijd een Taak Risico Analyse.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Gebruikershandleiding transportmiddel</a:t>
            </a:r>
            <a:r>
              <a:rPr lang="nl-NL" sz="1800" dirty="0">
                <a:latin typeface="+mj-lt"/>
                <a:ea typeface="Calibri" panose="020F0502020204030204" pitchFamily="34" charset="0"/>
                <a:cs typeface="Calibri"/>
              </a:rPr>
              <a:t>.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Transportmiddel geschikt is</a:t>
            </a:r>
            <a:r>
              <a:rPr lang="nl-NL" sz="1800" dirty="0">
                <a:latin typeface="+mj-lt"/>
                <a:ea typeface="Calibri" panose="020F0502020204030204" pitchFamily="34" charset="0"/>
                <a:cs typeface="Calibri"/>
              </a:rPr>
              <a:t> </a:t>
            </a: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als hijsmiddel voor verticaal transport.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Gewicht per eenheid vermeld wordt op de pakbon en bij zware lasten ook op object</a:t>
            </a:r>
            <a:r>
              <a:rPr lang="nl-NL" sz="1800" dirty="0">
                <a:latin typeface="+mj-lt"/>
                <a:ea typeface="Calibri" panose="020F0502020204030204" pitchFamily="34" charset="0"/>
                <a:cs typeface="Calibri"/>
              </a:rPr>
              <a:t>.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Zware elementen zijn bij voorkeur voorzien van </a:t>
            </a:r>
            <a:r>
              <a:rPr lang="nl-NL" sz="1800" dirty="0">
                <a:latin typeface="+mj-lt"/>
                <a:ea typeface="Calibri" panose="020F0502020204030204" pitchFamily="34" charset="0"/>
                <a:cs typeface="Calibri"/>
              </a:rPr>
              <a:t>betrouwbare hijspunten</a:t>
            </a: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Bij excentrisch of instabiel elementen afspraken maken over de wijze van levering, opslag en aanslaan. 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Alle elementen op de transporthouder moeten individueel geborgd zijn tegen omvallen.</a:t>
            </a:r>
            <a:endParaRPr lang="nl-NL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Afspraken over de leveringsvolgorde en wijze van belading.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1800" dirty="0">
                <a:effectLst/>
                <a:latin typeface="+mj-lt"/>
                <a:ea typeface="Calibri" panose="020F0502020204030204" pitchFamily="34" charset="0"/>
              </a:rPr>
              <a:t>Het transport-, hijs of hefmiddel is (bij voorkeur) gehuurd bij de VolkerWessels </a:t>
            </a:r>
            <a:r>
              <a:rPr lang="nl-NL" sz="1800" dirty="0">
                <a:latin typeface="+mj-lt"/>
                <a:ea typeface="Calibri" panose="020F0502020204030204" pitchFamily="34" charset="0"/>
              </a:rPr>
              <a:t>materieeldienst.</a:t>
            </a:r>
            <a:endParaRPr lang="nl-NL" dirty="0">
              <a:latin typeface="+mj-lt"/>
            </a:endParaRP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39205A-1120-4079-B7D8-FBEA080097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C559334-1B5A-423B-872B-6A4DCB5AEE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</p:spTree>
    <p:extLst>
      <p:ext uri="{BB962C8B-B14F-4D97-AF65-F5344CB8AC3E}">
        <p14:creationId xmlns:p14="http://schemas.microsoft.com/office/powerpoint/2010/main" val="302852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37B29-2284-49C7-B6FD-0D13E07E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Laden en lossen: LMRA werkvloer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2B7F20-70D7-4C99-950D-8D2D542E1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0874"/>
            <a:ext cx="10515600" cy="25562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INSTRUCTIE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STAP 1 – Ik weet wat ik ga laden of lossen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STAP 2 – Ik weet hoe ik het transportmiddel moet gebruiken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STAP 3 - Ik gebruik het juiste en afgesproken hijs- of hefmiddel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STAP 4 - Ik heb de opslagplaats beoordeeld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nl-NL" sz="2000" dirty="0"/>
              <a:t>STAP 5 - Ik heb gezorgd voor een veilige werkomgeving</a:t>
            </a:r>
          </a:p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39205A-1120-4079-B7D8-FBEA080097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ADCA93E-23FA-4E69-A65C-294D041EA2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</p:spTree>
    <p:extLst>
      <p:ext uri="{BB962C8B-B14F-4D97-AF65-F5344CB8AC3E}">
        <p14:creationId xmlns:p14="http://schemas.microsoft.com/office/powerpoint/2010/main" val="1011204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E8B34FD-5255-4A4E-AC75-C102EF8F0D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66BC6F5-09AC-4E1B-9C50-FC2CF36CDB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0D114B56-608F-456E-AD2D-C48853B0D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56729"/>
            <a:ext cx="10515600" cy="949008"/>
          </a:xfrm>
        </p:spPr>
        <p:txBody>
          <a:bodyPr/>
          <a:lstStyle/>
          <a:p>
            <a:r>
              <a:rPr lang="nl-NL"/>
              <a:t>Samen in gesprek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C42809BB-8338-4502-B908-B43B8974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64000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000" dirty="0">
                <a:cs typeface="Arial"/>
              </a:rPr>
              <a:t>Heeft de WAVE-animatie jou voldoende vertrouwen en inzicht gegeven, om de juiste beheersmaatregel(en) toe te passen?</a:t>
            </a:r>
          </a:p>
          <a:p>
            <a:pPr marL="457200" indent="-457200">
              <a:buFont typeface="+mj-lt"/>
              <a:buAutoNum type="arabicPeriod"/>
            </a:pPr>
            <a:endParaRPr lang="nl-NL" sz="2000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cs typeface="Arial"/>
              </a:rPr>
              <a:t>Wat zijn voor jou de belangrijkste beheersmaatregel(en) en hoe kun je deze toepassen in jouw werkomgeving?</a:t>
            </a:r>
          </a:p>
          <a:p>
            <a:endParaRPr lang="nl-NL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4411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667F7-1C6D-824E-BFED-BB824306E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Bedankt voor je aandacht!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535D5F-4E78-144C-A407-989D05CBA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 sz="1800">
                <a:hlinkClick r:id="rId2"/>
              </a:rPr>
              <a:t>veiligheid@volkerwessels.com</a:t>
            </a:r>
            <a:endParaRPr lang="nl-NL" sz="1800"/>
          </a:p>
          <a:p>
            <a:pPr marL="0" indent="0">
              <a:buNone/>
            </a:pPr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0EDB71-C56E-2D4C-97D8-90041AF473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Laden en lossen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E6CDCE2-2628-0841-B75D-AFF188BC43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462772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1">
      <a:dk1>
        <a:srgbClr val="000000"/>
      </a:dk1>
      <a:lt1>
        <a:srgbClr val="FFFFFF"/>
      </a:lt1>
      <a:dk2>
        <a:srgbClr val="000000"/>
      </a:dk2>
      <a:lt2>
        <a:srgbClr val="FFDD00"/>
      </a:lt2>
      <a:accent1>
        <a:srgbClr val="000000"/>
      </a:accent1>
      <a:accent2>
        <a:srgbClr val="FFDD00"/>
      </a:accent2>
      <a:accent3>
        <a:srgbClr val="FFFFFF"/>
      </a:accent3>
      <a:accent4>
        <a:srgbClr val="666666"/>
      </a:accent4>
      <a:accent5>
        <a:srgbClr val="5B9BD5"/>
      </a:accent5>
      <a:accent6>
        <a:srgbClr val="70AD47"/>
      </a:accent6>
      <a:hlink>
        <a:srgbClr val="000000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9252B65C-5470-0A41-9940-C699F80E7CA4}" vid="{AD2F2E86-5680-F847-BA77-AE4D3793842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5f6ce90-ba85-4ef2-b43f-c64448cd95eb">
      <UserInfo>
        <DisplayName>Hollander, William</DisplayName>
        <AccountId>12</AccountId>
        <AccountType/>
      </UserInfo>
    </SharedWithUsers>
    <Datum_x0028_uitgifte_x0029_ xmlns="ce00e9c0-2997-488e-af46-2c95e17ce8e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CF91585E94594B965EF3973FB8E15E" ma:contentTypeVersion="13" ma:contentTypeDescription="Een nieuw document maken." ma:contentTypeScope="" ma:versionID="78fab6d7d3cf337b039257b7aba87c6a">
  <xsd:schema xmlns:xsd="http://www.w3.org/2001/XMLSchema" xmlns:xs="http://www.w3.org/2001/XMLSchema" xmlns:p="http://schemas.microsoft.com/office/2006/metadata/properties" xmlns:ns2="ce00e9c0-2997-488e-af46-2c95e17ce8e4" xmlns:ns3="45f6ce90-ba85-4ef2-b43f-c64448cd95eb" xmlns:ns4="9f3d636e-6c7b-472c-9e5a-06674d56bf76" targetNamespace="http://schemas.microsoft.com/office/2006/metadata/properties" ma:root="true" ma:fieldsID="71f45cbc209225f14e8617555b1f8485" ns2:_="" ns3:_="" ns4:_="">
    <xsd:import namespace="ce00e9c0-2997-488e-af46-2c95e17ce8e4"/>
    <xsd:import namespace="45f6ce90-ba85-4ef2-b43f-c64448cd95eb"/>
    <xsd:import namespace="9f3d636e-6c7b-472c-9e5a-06674d56bf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4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atum_x0028_uitgifte_x0029_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00e9c0-2997-488e-af46-2c95e17ce8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um_x0028_uitgifte_x0029_" ma:index="18" nillable="true" ma:displayName="Datum (uitgifte)" ma:format="DateOnly" ma:internalName="Datum_x0028_uitgifte_x0029_">
      <xsd:simpleType>
        <xsd:restriction base="dms:DateTime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6ce90-ba85-4ef2-b43f-c64448cd95e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d636e-6c7b-472c-9e5a-06674d56bf76" elementFormDefault="qualified">
    <xsd:import namespace="http://schemas.microsoft.com/office/2006/documentManagement/types"/>
    <xsd:import namespace="http://schemas.microsoft.com/office/infopath/2007/PartnerControls"/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1DD0A9-397E-4707-86B1-5DFD7A181A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B6B502-389B-4E8A-B84F-F4AB7D47291A}">
  <ds:schemaRefs>
    <ds:schemaRef ds:uri="24e35ab4-3cf1-46c9-8eaa-1b1e0ea8a84b"/>
    <ds:schemaRef ds:uri="http://schemas.microsoft.com/office/2006/metadata/properties"/>
    <ds:schemaRef ds:uri="http://schemas.microsoft.com/office/infopath/2007/PartnerControls"/>
    <ds:schemaRef ds:uri="508e3145-0529-4d6a-a15f-862d6f4bb661"/>
  </ds:schemaRefs>
</ds:datastoreItem>
</file>

<file path=customXml/itemProps3.xml><?xml version="1.0" encoding="utf-8"?>
<ds:datastoreItem xmlns:ds="http://schemas.openxmlformats.org/officeDocument/2006/customXml" ds:itemID="{AD1B1E24-B2AD-466A-85C8-1C175E1619F3}"/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7</TotalTime>
  <Words>368</Words>
  <Application>Microsoft Office PowerPoint</Application>
  <PresentationFormat>Breedbeeld</PresentationFormat>
  <Paragraphs>65</Paragraphs>
  <Slides>8</Slides>
  <Notes>2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Kantoorthema</vt:lpstr>
      <vt:lpstr>Toolbox Laden en Lossen </vt:lpstr>
      <vt:lpstr>Aanleiding</vt:lpstr>
      <vt:lpstr>Onderwerpen</vt:lpstr>
      <vt:lpstr>Animatie laden en lossen</vt:lpstr>
      <vt:lpstr>Aandachtspunten voortraject</vt:lpstr>
      <vt:lpstr>Laden en lossen: LMRA werkvloer</vt:lpstr>
      <vt:lpstr>Samen in gesprek</vt:lpstr>
      <vt:lpstr>Bedankt voor je aandacht!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Veiligheidsdag  24 maart 2021</dc:title>
  <dc:creator>Buitink, Fleur</dc:creator>
  <cp:lastModifiedBy>Kessel, Stefan van</cp:lastModifiedBy>
  <cp:revision>2</cp:revision>
  <dcterms:created xsi:type="dcterms:W3CDTF">2021-02-11T14:15:30Z</dcterms:created>
  <dcterms:modified xsi:type="dcterms:W3CDTF">2022-03-02T11:37:29Z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0x010100AFCF91585E94594B965EF3973FB8E15E</vt:lpwstr>
  </property>
</Properties>
</file>